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21"/>
  </p:notesMasterIdLst>
  <p:sldIdLst>
    <p:sldId id="280" r:id="rId3"/>
    <p:sldId id="271" r:id="rId4"/>
    <p:sldId id="291" r:id="rId5"/>
    <p:sldId id="292" r:id="rId6"/>
    <p:sldId id="293" r:id="rId7"/>
    <p:sldId id="294" r:id="rId8"/>
    <p:sldId id="258" r:id="rId9"/>
    <p:sldId id="262" r:id="rId10"/>
    <p:sldId id="272" r:id="rId11"/>
    <p:sldId id="274" r:id="rId12"/>
    <p:sldId id="269" r:id="rId13"/>
    <p:sldId id="287" r:id="rId14"/>
    <p:sldId id="288" r:id="rId15"/>
    <p:sldId id="290" r:id="rId16"/>
    <p:sldId id="281" r:id="rId17"/>
    <p:sldId id="282" r:id="rId18"/>
    <p:sldId id="283" r:id="rId19"/>
    <p:sldId id="28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78" autoAdjust="0"/>
  </p:normalViewPr>
  <p:slideViewPr>
    <p:cSldViewPr>
      <p:cViewPr varScale="1">
        <p:scale>
          <a:sx n="107" d="100"/>
          <a:sy n="107" d="100"/>
        </p:scale>
        <p:origin x="108" y="15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section of the course.</a:t>
            </a:r>
          </a:p>
          <a:p>
            <a:pPr lvl="0" rtl="0">
              <a:spcBef>
                <a:spcPts val="0"/>
              </a:spcBef>
              <a:buNone/>
            </a:pPr>
            <a:r>
              <a:rPr lang="en-US" dirty="0"/>
              <a:t>Loading and examining the data</a:t>
            </a:r>
          </a:p>
          <a:p>
            <a:pPr lvl="0" rtl="0">
              <a:spcBef>
                <a:spcPts val="0"/>
              </a:spcBef>
              <a:buNone/>
            </a:pPr>
            <a:r>
              <a:rPr lang="en-US" dirty="0"/>
              <a:t>In the previous volume and sections we had an overview of the course and set up a d3.js development environment.</a:t>
            </a:r>
          </a:p>
          <a:p>
            <a:pPr lvl="0" rtl="0">
              <a:spcBef>
                <a:spcPts val="0"/>
              </a:spcBef>
              <a:buNone/>
            </a:pPr>
            <a:r>
              <a:rPr lang="en-US" dirty="0"/>
              <a:t>In this section we will examine the data that we will use for our visualization</a:t>
            </a:r>
          </a:p>
          <a:p>
            <a:pPr lvl="0" rtl="0">
              <a:spcBef>
                <a:spcPts val="0"/>
              </a:spcBef>
              <a:buNone/>
            </a:pPr>
            <a:r>
              <a:rPr lang="en-US" dirty="0"/>
              <a:t>Every visualization starts with data, and getting a good understanding of the data is critical</a:t>
            </a:r>
          </a:p>
          <a:p>
            <a:pPr lvl="0" rtl="0">
              <a:spcBef>
                <a:spcPts val="0"/>
              </a:spcBef>
              <a:buNone/>
            </a:pPr>
            <a:endParaRPr dirty="0"/>
          </a:p>
        </p:txBody>
      </p:sp>
    </p:spTree>
    <p:extLst>
      <p:ext uri="{BB962C8B-B14F-4D97-AF65-F5344CB8AC3E}">
        <p14:creationId xmlns:p14="http://schemas.microsoft.com/office/powerpoint/2010/main" val="75923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is a single point slide which can be</a:t>
            </a:r>
            <a:r>
              <a:rPr lang="en-US" baseline="0" dirty="0"/>
              <a:t> used for multiple purposes.</a:t>
            </a:r>
          </a:p>
          <a:p>
            <a:pPr lvl="0" rtl="0">
              <a:spcBef>
                <a:spcPts val="0"/>
              </a:spcBef>
              <a:buNone/>
            </a:pPr>
            <a:endParaRPr lang="en-US" baseline="0" dirty="0"/>
          </a:p>
          <a:p>
            <a:pPr lvl="0" rtl="0">
              <a:spcBef>
                <a:spcPts val="0"/>
              </a:spcBef>
              <a:buNone/>
            </a:pPr>
            <a:r>
              <a:rPr lang="en-US" b="1" baseline="0" dirty="0"/>
              <a:t>Use 1 </a:t>
            </a:r>
            <a:r>
              <a:rPr lang="en-US" dirty="0"/>
              <a:t>[Mandatory Slide]</a:t>
            </a:r>
            <a:r>
              <a:rPr lang="en-US" baseline="0" dirty="0"/>
              <a:t>: </a:t>
            </a:r>
          </a:p>
          <a:p>
            <a:pPr lvl="0" rtl="0">
              <a:spcBef>
                <a:spcPts val="0"/>
              </a:spcBef>
              <a:buNone/>
            </a:pPr>
            <a:r>
              <a:rPr lang="en-US" baseline="0" dirty="0"/>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lvl="0" rtl="0">
              <a:spcBef>
                <a:spcPts val="0"/>
              </a:spcBef>
              <a:buNone/>
            </a:pPr>
            <a:endParaRPr lang="en-US" baseline="0" dirty="0"/>
          </a:p>
          <a:p>
            <a:pPr lvl="0" rtl="0">
              <a:spcBef>
                <a:spcPts val="0"/>
              </a:spcBef>
              <a:buNone/>
            </a:pPr>
            <a:r>
              <a:rPr lang="en-US" b="1" baseline="0" dirty="0"/>
              <a:t>Use 2</a:t>
            </a:r>
            <a:r>
              <a:rPr lang="en-US" b="0" baseline="0" dirty="0"/>
              <a:t>:</a:t>
            </a:r>
          </a:p>
          <a:p>
            <a:pPr lvl="0" rtl="0">
              <a:spcBef>
                <a:spcPts val="0"/>
              </a:spcBef>
              <a:buNone/>
            </a:pPr>
            <a:r>
              <a:rPr lang="en-US" baseline="0" dirty="0"/>
              <a:t>This slide can also be used to cover topics that can be represented by an image/graph etc. Information which is half image/half information type. Like shown in the example above. </a:t>
            </a:r>
          </a:p>
        </p:txBody>
      </p:sp>
    </p:spTree>
    <p:extLst>
      <p:ext uri="{BB962C8B-B14F-4D97-AF65-F5344CB8AC3E}">
        <p14:creationId xmlns:p14="http://schemas.microsoft.com/office/powerpoint/2010/main" val="3905059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71288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37258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88485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169236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157521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826558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20395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a:t>
            </a:r>
            <a:r>
              <a:rPr lang="en-US" baseline="0" dirty="0"/>
              <a:t> Slide]</a:t>
            </a:r>
          </a:p>
          <a:p>
            <a:pPr lvl="0" rtl="0">
              <a:spcBef>
                <a:spcPts val="0"/>
              </a:spcBef>
              <a:buNone/>
            </a:pPr>
            <a:r>
              <a:rPr lang="en-US" dirty="0"/>
              <a:t>This is a sort of a road map to</a:t>
            </a:r>
            <a:r>
              <a:rPr lang="en-US" baseline="0" dirty="0"/>
              <a:t> get introduced to the topics of the section and their title. Instead of putting them as straight bullets, we can show a learning path.</a:t>
            </a:r>
            <a:endParaRPr/>
          </a:p>
        </p:txBody>
      </p:sp>
    </p:spTree>
    <p:extLst>
      <p:ext uri="{BB962C8B-B14F-4D97-AF65-F5344CB8AC3E}">
        <p14:creationId xmlns:p14="http://schemas.microsoft.com/office/powerpoint/2010/main" val="2479483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a:t>
            </a:r>
            <a:r>
              <a:rPr lang="en-US" baseline="0" dirty="0"/>
              <a:t> Slide]</a:t>
            </a:r>
          </a:p>
          <a:p>
            <a:pPr lvl="0" rtl="0">
              <a:spcBef>
                <a:spcPts val="0"/>
              </a:spcBef>
              <a:buNone/>
            </a:pPr>
            <a:r>
              <a:rPr lang="en-US" dirty="0"/>
              <a:t>This is a sort of a road map to</a:t>
            </a:r>
            <a:r>
              <a:rPr lang="en-US" baseline="0" dirty="0"/>
              <a:t> get introduced to the topics of the section and their title. Instead of putting them as straight bullets, we can show a learning path.</a:t>
            </a:r>
            <a:endParaRPr/>
          </a:p>
        </p:txBody>
      </p:sp>
    </p:spTree>
    <p:extLst>
      <p:ext uri="{BB962C8B-B14F-4D97-AF65-F5344CB8AC3E}">
        <p14:creationId xmlns:p14="http://schemas.microsoft.com/office/powerpoint/2010/main" val="10606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a:t>
            </a:r>
            <a:r>
              <a:rPr lang="en-US" baseline="0" dirty="0"/>
              <a:t> Slide]</a:t>
            </a:r>
          </a:p>
          <a:p>
            <a:pPr lvl="0" rtl="0">
              <a:spcBef>
                <a:spcPts val="0"/>
              </a:spcBef>
              <a:buNone/>
            </a:pPr>
            <a:r>
              <a:rPr lang="en-US" dirty="0"/>
              <a:t>This is a sort of a road map to</a:t>
            </a:r>
            <a:r>
              <a:rPr lang="en-US" baseline="0" dirty="0"/>
              <a:t> get introduced to the topics of the section and their title. Instead of putting them as straight bullets, we can show a learning path.</a:t>
            </a:r>
            <a:endParaRPr/>
          </a:p>
        </p:txBody>
      </p:sp>
    </p:spTree>
    <p:extLst>
      <p:ext uri="{BB962C8B-B14F-4D97-AF65-F5344CB8AC3E}">
        <p14:creationId xmlns:p14="http://schemas.microsoft.com/office/powerpoint/2010/main" val="389109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63551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Section 1 of the course.  In the previous section we got an introduction to the course and set up a development environment.</a:t>
            </a:r>
          </a:p>
          <a:p>
            <a:pPr lvl="0" rtl="0">
              <a:spcBef>
                <a:spcPts val="0"/>
              </a:spcBef>
              <a:buNone/>
            </a:pPr>
            <a:r>
              <a:rPr lang="en-US" dirty="0"/>
              <a:t>Now we start working with real data and creating visualizations with d3.js from that data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585912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65863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4" r:id="rId4"/>
    <p:sldLayoutId id="2147483679" r:id="rId5"/>
    <p:sldLayoutId id="2147483681" r:id="rId6"/>
    <p:sldLayoutId id="2147483683" r:id="rId7"/>
    <p:sldLayoutId id="2147483684" r:id="rId8"/>
    <p:sldLayoutId id="2147483685" r:id="rId9"/>
    <p:sldLayoutId id="2147483686" r:id="rId10"/>
    <p:sldLayoutId id="2147483687" r:id="rId11"/>
    <p:sldLayoutId id="2147483688" r:id="rId12"/>
    <p:sldLayoutId id="2147483689" r:id="rId13"/>
    <p:sldLayoutId id="214748369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bl.ocks.org/d3byex" TargetMode="External"/><Relationship Id="rId7" Type="http://schemas.openxmlformats.org/officeDocument/2006/relationships/hyperlink" Target="https://data.worldbank.org/indicator/SP.POP.TOTL"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data.worldbank.org/indicator/SP.DYN.TFRT.IN" TargetMode="External"/><Relationship Id="rId5" Type="http://schemas.openxmlformats.org/officeDocument/2006/relationships/hyperlink" Target="http://data.worldbank.org/indicator/SP.DYN.LE00.IN" TargetMode="External"/><Relationship Id="rId4" Type="http://schemas.openxmlformats.org/officeDocument/2006/relationships/hyperlink" Target="http://bl.ocks.org/d3byex/49cd19389a65685808d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sz="4200" dirty="0">
                <a:solidFill>
                  <a:schemeClr val="bg1"/>
                </a:solidFill>
              </a:rPr>
              <a:t>Loading and Examining the Data</a:t>
            </a:r>
            <a:endParaRPr lang="en" sz="4200"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1</a:t>
            </a:r>
            <a:endParaRPr lang="en" dirty="0"/>
          </a:p>
        </p:txBody>
      </p:sp>
    </p:spTree>
    <p:extLst>
      <p:ext uri="{BB962C8B-B14F-4D97-AF65-F5344CB8AC3E}">
        <p14:creationId xmlns:p14="http://schemas.microsoft.com/office/powerpoint/2010/main" val="209456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US" dirty="0">
                <a:latin typeface="Calibri"/>
                <a:ea typeface="Calibri"/>
                <a:cs typeface="Calibri"/>
                <a:sym typeface="Calibri"/>
              </a:rPr>
              <a:t>Why </a:t>
            </a:r>
            <a:r>
              <a:rPr lang="en-US" dirty="0"/>
              <a:t>this data</a:t>
            </a:r>
            <a:r>
              <a:rPr lang="en-US" dirty="0">
                <a:latin typeface="Calibri"/>
                <a:ea typeface="Calibri"/>
                <a:cs typeface="Calibri"/>
                <a:sym typeface="Calibri"/>
              </a:rPr>
              <a:t>?</a:t>
            </a:r>
            <a:endParaRPr lang="en" dirty="0">
              <a:latin typeface="Calibri"/>
              <a:ea typeface="Calibri"/>
              <a:cs typeface="Calibri"/>
              <a:sym typeface="Calibri"/>
            </a:endParaRPr>
          </a:p>
        </p:txBody>
      </p:sp>
      <p:sp>
        <p:nvSpPr>
          <p:cNvPr id="202" name="Shape 202"/>
          <p:cNvSpPr txBox="1">
            <a:spLocks noGrp="1"/>
          </p:cNvSpPr>
          <p:nvPr>
            <p:ph type="body" idx="1"/>
          </p:nvPr>
        </p:nvSpPr>
        <p:spPr>
          <a:xfrm>
            <a:off x="471900" y="1919075"/>
            <a:ext cx="3999900" cy="2710199"/>
          </a:xfrm>
          <a:prstGeom prst="rect">
            <a:avLst/>
          </a:prstGeom>
        </p:spPr>
        <p:txBody>
          <a:bodyPr lIns="91425" tIns="91425" rIns="91425" bIns="91425" anchor="t" anchorCtr="0">
            <a:noAutofit/>
          </a:bodyPr>
          <a:lstStyle/>
          <a:p>
            <a:pPr marL="342900" lvl="0" indent="-342900" rtl="0">
              <a:spcBef>
                <a:spcPts val="0"/>
              </a:spcBef>
              <a:buFont typeface="Arial" panose="020B0604020202020204" pitchFamily="34" charset="0"/>
              <a:buChar char="•"/>
            </a:pPr>
            <a:r>
              <a:rPr lang="en-US" dirty="0"/>
              <a:t>Life expectancy in years (x)</a:t>
            </a:r>
          </a:p>
          <a:p>
            <a:pPr marL="342900" lvl="0" indent="-342900" rtl="0">
              <a:spcBef>
                <a:spcPts val="0"/>
              </a:spcBef>
              <a:buFont typeface="Arial" panose="020B0604020202020204" pitchFamily="34" charset="0"/>
              <a:buChar char="•"/>
            </a:pPr>
            <a:r>
              <a:rPr lang="en-US" sz="2000" dirty="0">
                <a:solidFill>
                  <a:srgbClr val="434343"/>
                </a:solidFill>
              </a:rPr>
              <a:t>Fertility rate (y)</a:t>
            </a:r>
          </a:p>
          <a:p>
            <a:pPr marL="342900" lvl="0" indent="-342900" rtl="0">
              <a:spcBef>
                <a:spcPts val="0"/>
              </a:spcBef>
              <a:buFont typeface="Arial" panose="020B0604020202020204" pitchFamily="34" charset="0"/>
              <a:buChar char="•"/>
            </a:pPr>
            <a:r>
              <a:rPr lang="en-US" dirty="0"/>
              <a:t>Population (bubble size)</a:t>
            </a:r>
          </a:p>
          <a:p>
            <a:pPr marL="342900" lvl="0" indent="-342900" rtl="0">
              <a:spcBef>
                <a:spcPts val="0"/>
              </a:spcBef>
              <a:buFont typeface="Arial" panose="020B0604020202020204" pitchFamily="34" charset="0"/>
              <a:buChar char="•"/>
            </a:pPr>
            <a:r>
              <a:rPr lang="en-US" sz="2000" dirty="0">
                <a:solidFill>
                  <a:srgbClr val="434343"/>
                </a:solidFill>
              </a:rPr>
              <a:t>Region (bubble color)</a:t>
            </a:r>
          </a:p>
          <a:p>
            <a:pPr marL="342900" lvl="0" indent="-342900" rtl="0">
              <a:spcBef>
                <a:spcPts val="0"/>
              </a:spcBef>
              <a:buFont typeface="Arial" panose="020B0604020202020204" pitchFamily="34" charset="0"/>
              <a:buChar char="•"/>
            </a:pPr>
            <a:r>
              <a:rPr lang="en-US" dirty="0"/>
              <a:t>And time (through animation)</a:t>
            </a:r>
            <a:endParaRPr lang="en" sz="2000" dirty="0">
              <a:solidFill>
                <a:srgbClr val="434343"/>
              </a:solidFill>
            </a:endParaRPr>
          </a:p>
        </p:txBody>
      </p:sp>
      <p:pic>
        <p:nvPicPr>
          <p:cNvPr id="2" name="Picture 1">
            <a:extLst>
              <a:ext uri="{FF2B5EF4-FFF2-40B4-BE49-F238E27FC236}">
                <a16:creationId xmlns:a16="http://schemas.microsoft.com/office/drawing/2014/main" id="{1A1306DD-E8B7-43A3-8A13-9275ABB9D2B2}"/>
              </a:ext>
            </a:extLst>
          </p:cNvPr>
          <p:cNvPicPr>
            <a:picLocks noChangeAspect="1"/>
          </p:cNvPicPr>
          <p:nvPr/>
        </p:nvPicPr>
        <p:blipFill>
          <a:blip r:embed="rId3"/>
          <a:stretch>
            <a:fillRect/>
          </a:stretch>
        </p:blipFill>
        <p:spPr>
          <a:xfrm>
            <a:off x="5105400" y="1948577"/>
            <a:ext cx="3486150" cy="2890495"/>
          </a:xfrm>
          <a:prstGeom prst="rect">
            <a:avLst/>
          </a:prstGeom>
        </p:spPr>
      </p:pic>
    </p:spTree>
    <p:extLst>
      <p:ext uri="{BB962C8B-B14F-4D97-AF65-F5344CB8AC3E}">
        <p14:creationId xmlns:p14="http://schemas.microsoft.com/office/powerpoint/2010/main" val="382287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55530"/>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Loading data from a web server</a:t>
            </a:r>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Loading the Data from a Web Server</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1.2</a:t>
            </a:r>
            <a:endParaRPr lang="en" dirty="0"/>
          </a:p>
        </p:txBody>
      </p:sp>
    </p:spTree>
    <p:extLst>
      <p:ext uri="{BB962C8B-B14F-4D97-AF65-F5344CB8AC3E}">
        <p14:creationId xmlns:p14="http://schemas.microsoft.com/office/powerpoint/2010/main" val="317898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Using the capabilities of D3.js to load CSV data</a:t>
            </a:r>
          </a:p>
          <a:p>
            <a:pPr marL="457200" lvl="0" indent="-355600" rtl="0">
              <a:spcBef>
                <a:spcPts val="0"/>
              </a:spcBef>
              <a:buClr>
                <a:srgbClr val="434343"/>
              </a:buClr>
              <a:buSzPct val="100000"/>
              <a:buChar char="●"/>
            </a:pPr>
            <a:r>
              <a:rPr lang="en-US" sz="2000" dirty="0">
                <a:solidFill>
                  <a:srgbClr val="434343"/>
                </a:solidFill>
              </a:rPr>
              <a:t>Mapping the raw data to a data model</a:t>
            </a:r>
            <a:endParaRPr lang="en"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0181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Examining the Data in the Browser</a:t>
            </a:r>
            <a:endParaRPr lang="en" dirty="0"/>
          </a:p>
        </p:txBody>
      </p:sp>
    </p:spTree>
    <p:extLst>
      <p:ext uri="{BB962C8B-B14F-4D97-AF65-F5344CB8AC3E}">
        <p14:creationId xmlns:p14="http://schemas.microsoft.com/office/powerpoint/2010/main" val="2734416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t>Examining the Data in the Browser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1.3</a:t>
            </a:r>
            <a:endParaRPr lang="en" dirty="0"/>
          </a:p>
        </p:txBody>
      </p:sp>
    </p:spTree>
    <p:extLst>
      <p:ext uri="{BB962C8B-B14F-4D97-AF65-F5344CB8AC3E}">
        <p14:creationId xmlns:p14="http://schemas.microsoft.com/office/powerpoint/2010/main" val="211093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Creating an HTML &lt;table&gt; with D3.js based upon the data</a:t>
            </a:r>
          </a:p>
          <a:p>
            <a:pPr marL="457200" lvl="0" indent="-355600" rtl="0">
              <a:spcBef>
                <a:spcPts val="0"/>
              </a:spcBef>
              <a:buClr>
                <a:srgbClr val="434343"/>
              </a:buClr>
              <a:buSzPct val="100000"/>
              <a:buChar char="●"/>
            </a:pPr>
            <a:r>
              <a:rPr lang="en-US" sz="2000" dirty="0">
                <a:solidFill>
                  <a:srgbClr val="434343"/>
                </a:solidFill>
              </a:rPr>
              <a:t>Selecting / creating HTML elements</a:t>
            </a:r>
          </a:p>
        </p:txBody>
      </p:sp>
    </p:spTree>
    <p:extLst>
      <p:ext uri="{BB962C8B-B14F-4D97-AF65-F5344CB8AC3E}">
        <p14:creationId xmlns:p14="http://schemas.microsoft.com/office/powerpoint/2010/main" val="348042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Getting data on the web for a visualization</a:t>
            </a:r>
          </a:p>
          <a:p>
            <a:pPr marL="457200" lvl="0" indent="-355600" rtl="0">
              <a:spcBef>
                <a:spcPts val="0"/>
              </a:spcBef>
              <a:buClr>
                <a:srgbClr val="434343"/>
              </a:buClr>
              <a:buSzPct val="100000"/>
              <a:buChar char="●"/>
            </a:pPr>
            <a:r>
              <a:rPr lang="en-US" sz="2000" dirty="0">
                <a:solidFill>
                  <a:srgbClr val="434343"/>
                </a:solidFill>
              </a:rPr>
              <a:t>Used D3.js to read and model CSV data</a:t>
            </a:r>
          </a:p>
          <a:p>
            <a:pPr marL="457200" lvl="0" indent="-355600" rtl="0">
              <a:spcBef>
                <a:spcPts val="0"/>
              </a:spcBef>
              <a:buClr>
                <a:srgbClr val="434343"/>
              </a:buClr>
              <a:buSzPct val="100000"/>
              <a:buChar char="●"/>
            </a:pPr>
            <a:r>
              <a:rPr lang="en-US" sz="2000" dirty="0">
                <a:solidFill>
                  <a:srgbClr val="434343"/>
                </a:solidFill>
              </a:rPr>
              <a:t>Create an HTML table using data and D3.</a:t>
            </a:r>
            <a:r>
              <a:rPr lang="en-US" sz="2000">
                <a:solidFill>
                  <a:srgbClr val="434343"/>
                </a:solidFill>
              </a:rPr>
              <a:t>js operations</a:t>
            </a: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17264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Creating Bubbles Base on Data</a:t>
            </a:r>
            <a:endParaRPr lang="en" dirty="0"/>
          </a:p>
        </p:txBody>
      </p:sp>
    </p:spTree>
    <p:extLst>
      <p:ext uri="{BB962C8B-B14F-4D97-AF65-F5344CB8AC3E}">
        <p14:creationId xmlns:p14="http://schemas.microsoft.com/office/powerpoint/2010/main" val="391797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 sz="1800" dirty="0">
                <a:solidFill>
                  <a:schemeClr val="dk1"/>
                </a:solidFill>
              </a:rPr>
              <a:t>Loading data from a web ser</a:t>
            </a:r>
            <a:r>
              <a:rPr lang="en-US" sz="1800" dirty="0" err="1">
                <a:solidFill>
                  <a:schemeClr val="dk1"/>
                </a:solidFill>
              </a:rPr>
              <a:t>ver</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Loading CSV data in D3.js from a web server</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4290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Examining the data in the browser</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We will examine how the data is represented in chrome with the developer tools and with generated HTML</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Overview of the data</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Getting familiar with the data that we will use</a:t>
            </a:r>
            <a:r>
              <a:rPr lang="en" sz="1400" dirty="0">
                <a:solidFill>
                  <a:schemeClr val="dk2"/>
                </a:solidFill>
              </a:rPr>
              <a:t> throughout the course</a:t>
            </a:r>
            <a:endParaRPr lang="en-US" sz="1400" dirty="0">
              <a:solidFill>
                <a:schemeClr val="dk2"/>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 sz="1800" dirty="0">
                <a:solidFill>
                  <a:schemeClr val="dk1"/>
                </a:solidFill>
              </a:rPr>
              <a:t>Loading data from a web ser</a:t>
            </a:r>
            <a:r>
              <a:rPr lang="en-US" sz="1800" dirty="0" err="1">
                <a:solidFill>
                  <a:schemeClr val="dk1"/>
                </a:solidFill>
              </a:rPr>
              <a:t>ver</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Loading CSV data in D3.js from a web server</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4290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Examining the data in the browser</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We will examine how the data is represented in chrome with the developer tools and with generated HTML</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Overview of the data</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Getting familiar with the data that we will use</a:t>
            </a:r>
            <a:r>
              <a:rPr lang="en" sz="1400" dirty="0">
                <a:solidFill>
                  <a:schemeClr val="dk2"/>
                </a:solidFill>
              </a:rPr>
              <a:t> throughout the course</a:t>
            </a:r>
            <a:endParaRPr lang="en-US" sz="1400" dirty="0">
              <a:solidFill>
                <a:schemeClr val="dk2"/>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CAAAF4EF-7AD1-4B24-B711-BECBBCB54ACC}"/>
              </a:ext>
            </a:extLst>
          </p:cNvPr>
          <p:cNvSpPr/>
          <p:nvPr/>
        </p:nvSpPr>
        <p:spPr>
          <a:xfrm>
            <a:off x="761998" y="2024335"/>
            <a:ext cx="3200401" cy="856413"/>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40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 sz="1800" dirty="0">
                <a:solidFill>
                  <a:schemeClr val="dk1"/>
                </a:solidFill>
              </a:rPr>
              <a:t>Loading data from a web ser</a:t>
            </a:r>
            <a:r>
              <a:rPr lang="en-US" sz="1800" dirty="0" err="1">
                <a:solidFill>
                  <a:schemeClr val="dk1"/>
                </a:solidFill>
              </a:rPr>
              <a:t>ver</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Loading CSV data in D3.js from a web server</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4290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Examining the data in the browser</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We will examine how the data is represented in chrome with the developer tools and with generated HTML</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Overview of the data</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Getting familiar with the data that we will use</a:t>
            </a:r>
            <a:r>
              <a:rPr lang="en" sz="1400" dirty="0">
                <a:solidFill>
                  <a:schemeClr val="dk2"/>
                </a:solidFill>
              </a:rPr>
              <a:t> throughout the course</a:t>
            </a:r>
            <a:endParaRPr lang="en-US" sz="1400" dirty="0">
              <a:solidFill>
                <a:schemeClr val="dk2"/>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47B07B86-FD83-4DCA-8C09-EB2517253A5C}"/>
              </a:ext>
            </a:extLst>
          </p:cNvPr>
          <p:cNvSpPr/>
          <p:nvPr/>
        </p:nvSpPr>
        <p:spPr>
          <a:xfrm>
            <a:off x="2722016" y="3844791"/>
            <a:ext cx="3297784" cy="687339"/>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34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6670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714046" y="3812407"/>
            <a:ext cx="3581400" cy="392100"/>
          </a:xfrm>
          <a:prstGeom prst="rect">
            <a:avLst/>
          </a:prstGeom>
        </p:spPr>
        <p:txBody>
          <a:bodyPr lIns="91425" tIns="91425" rIns="91425" bIns="91425" anchor="ctr" anchorCtr="0">
            <a:noAutofit/>
          </a:bodyPr>
          <a:lstStyle/>
          <a:p>
            <a:pPr lvl="0" rtl="0">
              <a:spcBef>
                <a:spcPts val="0"/>
              </a:spcBef>
              <a:buNone/>
            </a:pPr>
            <a:r>
              <a:rPr lang="en" sz="1800" dirty="0">
                <a:solidFill>
                  <a:schemeClr val="dk1"/>
                </a:solidFill>
              </a:rPr>
              <a:t>Loading data from a web ser</a:t>
            </a:r>
            <a:r>
              <a:rPr lang="en-US" sz="1800" dirty="0" err="1">
                <a:solidFill>
                  <a:schemeClr val="dk1"/>
                </a:solidFill>
              </a:rPr>
              <a:t>ver</a:t>
            </a:r>
            <a:endParaRPr lang="en" sz="1800" dirty="0">
              <a:solidFill>
                <a:schemeClr val="dk1"/>
              </a:solidFill>
            </a:endParaRPr>
          </a:p>
        </p:txBody>
      </p:sp>
      <p:sp>
        <p:nvSpPr>
          <p:cNvPr id="183" name="Shape 183"/>
          <p:cNvSpPr txBox="1">
            <a:spLocks noGrp="1"/>
          </p:cNvSpPr>
          <p:nvPr>
            <p:ph type="body" idx="1"/>
          </p:nvPr>
        </p:nvSpPr>
        <p:spPr>
          <a:xfrm>
            <a:off x="271406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Loading CSV data in D3.js from a web server</a:t>
            </a:r>
            <a:endParaRPr lang="en" sz="1400" dirty="0">
              <a:solidFill>
                <a:schemeClr val="dk2"/>
              </a:solidFill>
            </a:endParaRPr>
          </a:p>
        </p:txBody>
      </p:sp>
      <p:cxnSp>
        <p:nvCxnSpPr>
          <p:cNvPr id="184" name="Shape 184"/>
          <p:cNvCxnSpPr/>
          <p:nvPr/>
        </p:nvCxnSpPr>
        <p:spPr>
          <a:xfrm rot="10800000">
            <a:off x="4800600" y="2161267"/>
            <a:ext cx="0" cy="1155600"/>
          </a:xfrm>
          <a:prstGeom prst="straightConnector1">
            <a:avLst/>
          </a:prstGeom>
          <a:noFill/>
          <a:ln w="9525" cap="flat" cmpd="sng">
            <a:solidFill>
              <a:schemeClr val="dk2"/>
            </a:solidFill>
            <a:prstDash val="solid"/>
            <a:round/>
            <a:headEnd type="none" w="lg" len="lg"/>
            <a:tailEnd type="oval" w="lg" len="lg"/>
          </a:ln>
        </p:spPr>
      </p:cxnSp>
      <p:sp>
        <p:nvSpPr>
          <p:cNvPr id="185" name="Shape 185"/>
          <p:cNvSpPr txBox="1">
            <a:spLocks noGrp="1"/>
          </p:cNvSpPr>
          <p:nvPr>
            <p:ph type="title"/>
          </p:nvPr>
        </p:nvSpPr>
        <p:spPr>
          <a:xfrm>
            <a:off x="4847662" y="2012022"/>
            <a:ext cx="3429000" cy="392100"/>
          </a:xfrm>
          <a:prstGeom prst="rect">
            <a:avLst/>
          </a:prstGeom>
        </p:spPr>
        <p:txBody>
          <a:bodyPr lIns="91425" tIns="91425" rIns="91425" bIns="91425" anchor="ctr" anchorCtr="0">
            <a:noAutofit/>
          </a:bodyPr>
          <a:lstStyle/>
          <a:p>
            <a:pPr lvl="0" rtl="0">
              <a:spcBef>
                <a:spcPts val="0"/>
              </a:spcBef>
              <a:buNone/>
            </a:pPr>
            <a:r>
              <a:rPr lang="en-US" sz="1800" dirty="0">
                <a:solidFill>
                  <a:schemeClr val="dk1"/>
                </a:solidFill>
              </a:rPr>
              <a:t>Examining the data in the browser</a:t>
            </a:r>
            <a:endParaRPr lang="en" sz="1800" dirty="0">
              <a:solidFill>
                <a:schemeClr val="dk1"/>
              </a:solidFill>
            </a:endParaRPr>
          </a:p>
        </p:txBody>
      </p:sp>
      <p:sp>
        <p:nvSpPr>
          <p:cNvPr id="186" name="Shape 186"/>
          <p:cNvSpPr txBox="1">
            <a:spLocks noGrp="1"/>
          </p:cNvSpPr>
          <p:nvPr>
            <p:ph type="body" idx="1"/>
          </p:nvPr>
        </p:nvSpPr>
        <p:spPr>
          <a:xfrm>
            <a:off x="4847661" y="2302048"/>
            <a:ext cx="3276599"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We will examine how the data is represented in chrome with the developer tools and with generated HTML</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65217"/>
            <a:ext cx="3733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Overview of the data</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Getting familiar with the data that we will use</a:t>
            </a:r>
            <a:r>
              <a:rPr lang="en" sz="1400" dirty="0">
                <a:solidFill>
                  <a:schemeClr val="dk2"/>
                </a:solidFill>
              </a:rPr>
              <a:t> throughout the course</a:t>
            </a:r>
            <a:endParaRPr lang="en-US" sz="1400" dirty="0">
              <a:solidFill>
                <a:schemeClr val="dk2"/>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
        <p:nvSpPr>
          <p:cNvPr id="15" name="Rectangle 14">
            <a:extLst>
              <a:ext uri="{FF2B5EF4-FFF2-40B4-BE49-F238E27FC236}">
                <a16:creationId xmlns:a16="http://schemas.microsoft.com/office/drawing/2014/main" id="{28E4B008-360B-4035-8F61-8AC123D50658}"/>
              </a:ext>
            </a:extLst>
          </p:cNvPr>
          <p:cNvSpPr/>
          <p:nvPr/>
        </p:nvSpPr>
        <p:spPr>
          <a:xfrm>
            <a:off x="4860880" y="2090930"/>
            <a:ext cx="3322194" cy="1113682"/>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96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Overview of the Data</a:t>
            </a:r>
            <a:endParaRPr lang="en" dirty="0"/>
          </a:p>
        </p:txBody>
      </p:sp>
    </p:spTree>
    <p:extLst>
      <p:ext uri="{BB962C8B-B14F-4D97-AF65-F5344CB8AC3E}">
        <p14:creationId xmlns:p14="http://schemas.microsoft.com/office/powerpoint/2010/main" val="245043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Overview of the Data</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1.1</a:t>
            </a:r>
            <a:endParaRPr lang="e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An quick introduction to bl.ocks.org</a:t>
            </a:r>
          </a:p>
          <a:p>
            <a:pPr marL="457200" lvl="0" indent="-355600">
              <a:buClr>
                <a:srgbClr val="434343"/>
              </a:buClr>
              <a:buChar char="●"/>
            </a:pPr>
            <a:r>
              <a:rPr lang="en-US" sz="2000" dirty="0">
                <a:solidFill>
                  <a:srgbClr val="434343"/>
                </a:solidFill>
              </a:rPr>
              <a:t>See an example of this data in action on D3byEX’s bl.ocks.org ex 7.8</a:t>
            </a:r>
            <a:endParaRPr lang="en" sz="2000" dirty="0">
              <a:solidFill>
                <a:srgbClr val="434343"/>
              </a:solidFill>
            </a:endParaRPr>
          </a:p>
          <a:p>
            <a:pPr marL="457200" lvl="0" indent="-355600">
              <a:buClr>
                <a:srgbClr val="434343"/>
              </a:buClr>
              <a:buChar char="●"/>
            </a:pPr>
            <a:r>
              <a:rPr lang="en-US" sz="2000" dirty="0">
                <a:solidFill>
                  <a:srgbClr val="434343"/>
                </a:solidFill>
              </a:rPr>
              <a:t>The World Bank pages for the source of our data </a:t>
            </a:r>
          </a:p>
          <a:p>
            <a:pPr marL="457200" lvl="0" indent="-355600">
              <a:buClr>
                <a:srgbClr val="434343"/>
              </a:buClr>
              <a:buChar char="●"/>
            </a:pPr>
            <a:r>
              <a:rPr lang="en" sz="2000" dirty="0">
                <a:solidFill>
                  <a:srgbClr val="434343"/>
                </a:solidFill>
              </a:rPr>
              <a:t>Sav</a:t>
            </a:r>
            <a:r>
              <a:rPr lang="en-US" sz="2000" dirty="0" err="1">
                <a:solidFill>
                  <a:srgbClr val="434343"/>
                </a:solidFill>
              </a:rPr>
              <a:t>ing</a:t>
            </a:r>
            <a:r>
              <a:rPr lang="en" sz="2000" dirty="0">
                <a:solidFill>
                  <a:srgbClr val="434343"/>
                </a:solidFill>
              </a:rPr>
              <a:t> the data </a:t>
            </a:r>
            <a:r>
              <a:rPr lang="en-US" sz="2000" dirty="0">
                <a:solidFill>
                  <a:srgbClr val="434343"/>
                </a:solidFill>
              </a:rPr>
              <a:t>as CSV </a:t>
            </a:r>
            <a:r>
              <a:rPr lang="en" sz="2000" dirty="0">
                <a:solidFill>
                  <a:srgbClr val="434343"/>
                </a:solidFill>
              </a:rPr>
              <a:t>locally </a:t>
            </a:r>
            <a:r>
              <a:rPr lang="en-US" sz="2000" dirty="0">
                <a:solidFill>
                  <a:srgbClr val="434343"/>
                </a:solidFill>
              </a:rPr>
              <a:t>and examining its content</a:t>
            </a:r>
            <a:endParaRPr lang="en" sz="2000" dirty="0">
              <a:solidFill>
                <a:srgbClr val="434343"/>
              </a:solidFill>
            </a:endParaRPr>
          </a:p>
          <a:p>
            <a:pPr marL="457200" lvl="0" indent="-355600">
              <a:buClr>
                <a:srgbClr val="434343"/>
              </a:buClr>
              <a:buChar char="●"/>
            </a:pPr>
            <a:r>
              <a:rPr lang="en-US" sz="2000" dirty="0">
                <a:solidFill>
                  <a:srgbClr val="434343"/>
                </a:solidFill>
              </a:rPr>
              <a:t>Review of the merged / cleaned form of the data</a:t>
            </a:r>
            <a:endParaRPr lang="en"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References</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indent="-355600">
              <a:buClr>
                <a:srgbClr val="434343"/>
              </a:buClr>
              <a:buFont typeface="Calibri"/>
              <a:buChar char="●"/>
            </a:pPr>
            <a:r>
              <a:rPr lang="en-US" sz="2000" dirty="0">
                <a:solidFill>
                  <a:srgbClr val="434343"/>
                </a:solidFill>
              </a:rPr>
              <a:t>D3byEX bl.ocks.org: </a:t>
            </a:r>
            <a:r>
              <a:rPr lang="en-US" sz="2000" dirty="0">
                <a:solidFill>
                  <a:srgbClr val="434343"/>
                </a:solidFill>
                <a:hlinkClick r:id="rId3"/>
              </a:rPr>
              <a:t>https://bl.ocks.org/d3byex</a:t>
            </a:r>
            <a:endParaRPr lang="en-US" sz="2000" dirty="0">
              <a:solidFill>
                <a:srgbClr val="434343"/>
              </a:solidFill>
            </a:endParaRPr>
          </a:p>
          <a:p>
            <a:pPr marL="457200" lvl="0" indent="-355600">
              <a:buClr>
                <a:srgbClr val="434343"/>
              </a:buClr>
              <a:buChar char="●"/>
            </a:pPr>
            <a:r>
              <a:rPr lang="en-US" sz="2000" dirty="0">
                <a:solidFill>
                  <a:srgbClr val="434343"/>
                </a:solidFill>
              </a:rPr>
              <a:t>Example 7.8 from D3.js by Example: </a:t>
            </a:r>
            <a:r>
              <a:rPr lang="en-US" sz="2000" dirty="0">
                <a:solidFill>
                  <a:srgbClr val="434343"/>
                </a:solidFill>
                <a:hlinkClick r:id="rId4"/>
              </a:rPr>
              <a:t>http://bl.ocks.org/d3byex/49cd19389a65685808d1</a:t>
            </a:r>
            <a:endParaRPr lang="en-US" sz="2000" dirty="0">
              <a:solidFill>
                <a:srgbClr val="434343"/>
              </a:solidFill>
            </a:endParaRPr>
          </a:p>
          <a:p>
            <a:pPr marL="457200" lvl="0" indent="-355600">
              <a:buClr>
                <a:srgbClr val="434343"/>
              </a:buClr>
              <a:buChar char="●"/>
            </a:pPr>
            <a:r>
              <a:rPr lang="en-US" sz="2000" dirty="0">
                <a:solidFill>
                  <a:srgbClr val="434343"/>
                </a:solidFill>
              </a:rPr>
              <a:t>World bank life expectancy page: </a:t>
            </a:r>
            <a:r>
              <a:rPr lang="en-US" sz="2000" dirty="0">
                <a:solidFill>
                  <a:srgbClr val="434343"/>
                </a:solidFill>
                <a:hlinkClick r:id="rId5"/>
              </a:rPr>
              <a:t>http://data.worldbank.org/indicator/SP.DYN.LE00.IN</a:t>
            </a:r>
            <a:endParaRPr lang="en-US" sz="2000" dirty="0">
              <a:solidFill>
                <a:srgbClr val="434343"/>
              </a:solidFill>
            </a:endParaRPr>
          </a:p>
          <a:p>
            <a:pPr marL="457200" indent="-355600">
              <a:buClr>
                <a:srgbClr val="434343"/>
              </a:buClr>
              <a:buFont typeface="Calibri"/>
              <a:buChar char="●"/>
            </a:pPr>
            <a:r>
              <a:rPr lang="en-US" sz="2000" dirty="0">
                <a:solidFill>
                  <a:srgbClr val="434343"/>
                </a:solidFill>
              </a:rPr>
              <a:t>World bank fertility rate: </a:t>
            </a:r>
            <a:r>
              <a:rPr lang="en-US" sz="2000" dirty="0">
                <a:solidFill>
                  <a:srgbClr val="434343"/>
                </a:solidFill>
                <a:hlinkClick r:id="rId6"/>
              </a:rPr>
              <a:t>https://data.worldbank.org/indicator/SP.DYN.TFRT.IN</a:t>
            </a:r>
            <a:endParaRPr lang="en-US" sz="2000" dirty="0">
              <a:solidFill>
                <a:srgbClr val="434343"/>
              </a:solidFill>
            </a:endParaRPr>
          </a:p>
          <a:p>
            <a:pPr marL="457200" indent="-355600">
              <a:buClr>
                <a:srgbClr val="434343"/>
              </a:buClr>
              <a:buFont typeface="Calibri"/>
              <a:buChar char="●"/>
            </a:pPr>
            <a:r>
              <a:rPr lang="en-US" sz="2000" dirty="0">
                <a:solidFill>
                  <a:srgbClr val="434343"/>
                </a:solidFill>
              </a:rPr>
              <a:t>World bank life population: </a:t>
            </a:r>
            <a:r>
              <a:rPr lang="en-US" sz="2000" dirty="0">
                <a:solidFill>
                  <a:srgbClr val="434343"/>
                </a:solidFill>
                <a:hlinkClick r:id="rId7"/>
              </a:rPr>
              <a:t>https://data.worldbank.org/indicator/SP.POP.TOTL</a:t>
            </a:r>
            <a:endParaRPr lang="en-US" sz="2000" dirty="0">
              <a:solidFill>
                <a:srgbClr val="434343"/>
              </a:solidFill>
            </a:endParaRPr>
          </a:p>
          <a:p>
            <a:pPr marL="457200" lvl="0" indent="-355600">
              <a:buClr>
                <a:srgbClr val="434343"/>
              </a:buClr>
              <a:buChar char="●"/>
            </a:pPr>
            <a:endParaRPr lang="en" sz="2000" dirty="0">
              <a:solidFill>
                <a:srgbClr val="434343"/>
              </a:solidFill>
            </a:endParaRPr>
          </a:p>
        </p:txBody>
      </p:sp>
    </p:spTree>
    <p:extLst>
      <p:ext uri="{BB962C8B-B14F-4D97-AF65-F5344CB8AC3E}">
        <p14:creationId xmlns:p14="http://schemas.microsoft.com/office/powerpoint/2010/main" val="4102986232"/>
      </p:ext>
    </p:extLst>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1226</Words>
  <Application>Microsoft Office PowerPoint</Application>
  <PresentationFormat>On-screen Show (16:9)</PresentationFormat>
  <Paragraphs>110</Paragraphs>
  <Slides>18</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Roboto</vt:lpstr>
      <vt:lpstr>Wingdings</vt:lpstr>
      <vt:lpstr>Packt</vt:lpstr>
      <vt:lpstr>Packt</vt:lpstr>
      <vt:lpstr>Loading and Examining the Data</vt:lpstr>
      <vt:lpstr>Loading data from a web server</vt:lpstr>
      <vt:lpstr>Loading data from a web server</vt:lpstr>
      <vt:lpstr>Loading data from a web server</vt:lpstr>
      <vt:lpstr>Loading data from a web server</vt:lpstr>
      <vt:lpstr>Next Video</vt:lpstr>
      <vt:lpstr>Overview of the Data</vt:lpstr>
      <vt:lpstr>In this video, we are going to take a look at…</vt:lpstr>
      <vt:lpstr>References</vt:lpstr>
      <vt:lpstr>Why this data?</vt:lpstr>
      <vt:lpstr>Next Video</vt:lpstr>
      <vt:lpstr>Loading the Data from a Web Server</vt:lpstr>
      <vt:lpstr>In this video, we are going to take a look at…</vt:lpstr>
      <vt:lpstr>Next Video</vt:lpstr>
      <vt:lpstr>Examining the Data in the Browser</vt:lpstr>
      <vt:lpstr>In this video, we are going to take a look at…</vt:lpstr>
      <vt:lpstr>Summary</vt:lpstr>
      <vt:lpstr>Next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Michael Heydt</cp:lastModifiedBy>
  <cp:revision>23</cp:revision>
  <dcterms:modified xsi:type="dcterms:W3CDTF">2017-09-19T03:32:22Z</dcterms:modified>
</cp:coreProperties>
</file>